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2405" y="2098648"/>
            <a:ext cx="8915399" cy="226278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Методические рекомендации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160" y="4219934"/>
            <a:ext cx="8915399" cy="1126283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о созданию и регистрации сельскохозяйственного потребительского кооператива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217177" y="755486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41" r="19761"/>
          <a:stretch/>
        </p:blipFill>
        <p:spPr>
          <a:xfrm>
            <a:off x="0" y="0"/>
            <a:ext cx="2341097" cy="688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510682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шаг.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Регистрация Устава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1327" y="2083342"/>
            <a:ext cx="7207626" cy="4857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устав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 отметкой регистрирующего органа;</a:t>
            </a:r>
          </a:p>
          <a:p>
            <a:pPr algn="ctr"/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1327" y="2824080"/>
            <a:ext cx="7207626" cy="5126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протокол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общего организационного собрания с отметкой регистрирующего органа;</a:t>
            </a:r>
          </a:p>
          <a:p>
            <a:pPr algn="ctr"/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1330" y="1440682"/>
            <a:ext cx="7207623" cy="4015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После регистрации кооператива выдается: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1325" y="3591713"/>
            <a:ext cx="7207628" cy="4857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свидетельство о государственной регистрации юридического лица;</a:t>
            </a:r>
          </a:p>
          <a:p>
            <a:pPr algn="ctr"/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1325" y="5100084"/>
            <a:ext cx="7207627" cy="4857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информационное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письмо об учете 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ЕГРПО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1325" y="4347172"/>
            <a:ext cx="7207628" cy="4857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выписка из единого государственного реестра юридических лиц;</a:t>
            </a:r>
          </a:p>
          <a:p>
            <a:pPr algn="ctr"/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1325" y="5826960"/>
            <a:ext cx="11147614" cy="6814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/>
              <a:t>	</a:t>
            </a:r>
            <a:r>
              <a:rPr lang="ru-RU" sz="2000" b="1" dirty="0" smtClean="0"/>
              <a:t>После </a:t>
            </a:r>
            <a:r>
              <a:rPr lang="ru-RU" sz="2000" b="1" dirty="0"/>
              <a:t>получения вышеуказанных документов,  необходимо сделать копии документов о регистрации и нотариально заверить их.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529" y="1440682"/>
            <a:ext cx="3832409" cy="413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10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510682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6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шаг.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Изготовление печати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91313" y="2119651"/>
            <a:ext cx="7207626" cy="6235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изготавливается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печать кооператива;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91313" y="2944444"/>
            <a:ext cx="7207626" cy="7524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2.  кооператив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ставится на учет в органах статистики, внебюджетных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фондах;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1570" y="1488751"/>
            <a:ext cx="10907369" cy="4628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После регистрации осуществляются следующие действия: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1313" y="3898107"/>
            <a:ext cx="7207628" cy="6725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3.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открывается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счет в банке.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91570" y="4814268"/>
            <a:ext cx="10907369" cy="180489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десятидневный срок проводится регистрация в органах </a:t>
            </a:r>
            <a:r>
              <a:rPr lang="ru-RU" dirty="0" err="1">
                <a:solidFill>
                  <a:schemeClr val="accent2">
                    <a:lumMod val="50000"/>
                  </a:schemeClr>
                </a:solidFill>
              </a:rPr>
              <a:t>госстатистики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, внебюджетных фондах с получением справки о постановке на учет и открытии счета.</a:t>
            </a:r>
          </a:p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	Для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изготовления печати необходимо обратиться в фирму, которая изготовляет печать, написать заявление на ее изготовление с приложением эскиза печати и копии свидетельства о государственной регистрации.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7" t="-347" r="19179" b="347"/>
          <a:stretch/>
        </p:blipFill>
        <p:spPr>
          <a:xfrm>
            <a:off x="791570" y="2119650"/>
            <a:ext cx="3531959" cy="245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510682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шаг.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Открытие расчетного счета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1330" y="1820397"/>
            <a:ext cx="11147609" cy="239676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копию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свидетельства о регистрации, заверенную нотариально;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копию устава, заверенную нотариально;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карточку с образцами подписей и оттиск печати, заверенные нотариально;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протокол (приказ) о назначении руководителя,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приказы о назначении на должность лиц, имеющих право первой и второй подписи в карточке с образцами подписей;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нотариально заверенную копию свидетельства о постановке на учет в налоговой инспекции;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анкеты на всех лиц, имеющих право подписи в карточке (с предоставлением паспорта);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справку из органов статистики о присвоении кодов ОГРН.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1330" y="1317852"/>
            <a:ext cx="11147609" cy="4017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Для открытия расчетного счета, как правило, в банк предоставляются: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1329" y="4317938"/>
            <a:ext cx="11147609" cy="10322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/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прошествии нескольких дней (требующихся для проверки документов на соответствие российскому законодательству) банк от имени управляющего или заместителя управляющего заключает с кредитным потребительским кооперативом в лице Председателя СКПК договор банковского счета. 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ru-RU" sz="1600" b="1" dirty="0"/>
              <a:t> 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1329" y="5450929"/>
            <a:ext cx="11147609" cy="12634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	В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договоре оговаривается порядок открытия и ведения счета, указываются условия начисления процентов на остатки денежных средств на счете клиента, права, обязанности и ответственность сторон, порядок разрешения споров, форс-мажорные обстоятельства и срок действия договора.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	Об 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открытии расчетного счета кооператив в десятидневный срок обязан известить налоговую инспекцию.</a:t>
            </a:r>
          </a:p>
          <a:p>
            <a:r>
              <a:rPr lang="ru-RU" sz="1600" b="1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056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859206"/>
            <a:ext cx="11917303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Основные этапы работы по созданию и регистрации сельскохозяйственного потребительского кооператива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793" y="2255109"/>
            <a:ext cx="6178012" cy="37232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1 шаг. Подготовительная работа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793" y="2682347"/>
            <a:ext cx="6178012" cy="3412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Создать организационный комитет</a:t>
            </a:r>
            <a:endParaRPr lang="ru-RU" sz="20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2742544" y="3034189"/>
            <a:ext cx="614150" cy="150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9793" y="3203570"/>
            <a:ext cx="6178013" cy="3283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Провести собрание</a:t>
            </a:r>
            <a:endParaRPr lang="ru-RU" sz="2000" b="1" dirty="0"/>
          </a:p>
        </p:txBody>
      </p:sp>
      <p:sp>
        <p:nvSpPr>
          <p:cNvPr id="5" name="Стрелка вниз 4"/>
          <p:cNvSpPr/>
          <p:nvPr/>
        </p:nvSpPr>
        <p:spPr>
          <a:xfrm rot="2249573">
            <a:off x="1012417" y="3640575"/>
            <a:ext cx="601691" cy="2061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280810">
            <a:off x="4550257" y="3634604"/>
            <a:ext cx="614150" cy="212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9793" y="3952665"/>
            <a:ext cx="2869826" cy="1441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При условии принятия решения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достаточного числа людей о создании сельскохозяйственного  потребительского кооператива</a:t>
            </a:r>
          </a:p>
          <a:p>
            <a:pPr algn="ctr"/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208020" y="3952665"/>
            <a:ext cx="3108809" cy="14413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Желательно пригласить  специалистов (экономиста, юриста, представителя уже действующего кооператива) для ответа  на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возможные вопросы</a:t>
            </a:r>
          </a:p>
          <a:p>
            <a:pPr algn="ctr"/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98475" y="1305768"/>
            <a:ext cx="5318828" cy="364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 шаг. Работа организационного комитета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598475" y="2441273"/>
            <a:ext cx="5318828" cy="6021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Подготовка проекта Устава кооператива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98476" y="1768053"/>
            <a:ext cx="5318828" cy="5751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Определение размера паевого фонда и источники его образования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598475" y="3141484"/>
            <a:ext cx="5318828" cy="6021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Прием заявлений о вступлении в члены кооператива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598475" y="3854504"/>
            <a:ext cx="5318828" cy="81303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Подготовка и проведение общего организационного собрания членов кооператива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58618" y="5563356"/>
            <a:ext cx="6178014" cy="364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шаг. Бизнес-планирование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38815" y="5988307"/>
            <a:ext cx="6178014" cy="7623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Создание сельскохозяйственного потребительского кооператива равноценно реализации нового инвестиционного проекта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598475" y="4851181"/>
            <a:ext cx="5318828" cy="18994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4 шаг. Регистрация кооператива  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5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шаг.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Получение зарегистрированных документов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6 шаг. Изготовление печати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7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шаг. Открытие расчетного счета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94162" y="1299800"/>
            <a:ext cx="6163643" cy="89460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Обязательным условием целесообразности создания </a:t>
            </a:r>
            <a:r>
              <a:rPr lang="ru-RU" sz="1500" b="1" dirty="0" err="1" smtClean="0"/>
              <a:t>СПоК</a:t>
            </a:r>
            <a:r>
              <a:rPr lang="ru-RU" sz="1500" b="1" dirty="0" smtClean="0"/>
              <a:t> является инициатива и заинтересованность «снизу». Поэтому работа по созданию </a:t>
            </a:r>
            <a:r>
              <a:rPr lang="ru-RU" sz="1500" b="1" dirty="0" err="1" smtClean="0"/>
              <a:t>СПоК</a:t>
            </a:r>
            <a:r>
              <a:rPr lang="ru-RU" sz="1500" b="1" dirty="0" smtClean="0"/>
              <a:t> должна проводиться только при наличии активных (потенциальных) членов. </a:t>
            </a:r>
            <a:endParaRPr lang="ru-RU" sz="1500" b="1" dirty="0"/>
          </a:p>
        </p:txBody>
      </p:sp>
    </p:spTree>
    <p:extLst>
      <p:ext uri="{BB962C8B-B14F-4D97-AF65-F5344CB8AC3E}">
        <p14:creationId xmlns:p14="http://schemas.microsoft.com/office/powerpoint/2010/main" val="247516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510682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 шаг. Подготовительная работа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0917" y="1351412"/>
            <a:ext cx="10408021" cy="3630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Информационно-консультационная работа среди населения</a:t>
            </a:r>
            <a:endParaRPr lang="ru-RU" sz="2000" b="1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0918" y="1848822"/>
            <a:ext cx="6565195" cy="6418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Организация публикаций информации о </a:t>
            </a:r>
            <a:r>
              <a:rPr lang="ru-RU" sz="1600" dirty="0" err="1" smtClean="0">
                <a:solidFill>
                  <a:schemeClr val="tx1"/>
                </a:solidFill>
              </a:rPr>
              <a:t>СПоК</a:t>
            </a:r>
            <a:r>
              <a:rPr lang="ru-RU" sz="1600" dirty="0" smtClean="0">
                <a:solidFill>
                  <a:schemeClr val="tx1"/>
                </a:solidFill>
              </a:rPr>
              <a:t> в периодических изданиях, пользующихся наибольшей популярностью в районе, на селе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0918" y="2586719"/>
            <a:ext cx="6565195" cy="6886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Систематическая, </a:t>
            </a:r>
            <a:r>
              <a:rPr lang="ru-RU" sz="1600" dirty="0"/>
              <a:t>не реже 1 раза в </a:t>
            </a:r>
            <a:r>
              <a:rPr lang="ru-RU" sz="1600" dirty="0" smtClean="0"/>
              <a:t>месяц, организация </a:t>
            </a:r>
            <a:r>
              <a:rPr lang="ru-RU" sz="1600" dirty="0"/>
              <a:t>выступления специалистов и практиков на радио и по телевидению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90918" y="3400521"/>
            <a:ext cx="6565195" cy="6886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Создание инициативной группы из заинтересованных лиц, которые привлекут остальных участников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90918" y="4176711"/>
            <a:ext cx="6565195" cy="910443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 рассматриваемом этапе важным моментом является оформление протокола о намерениях потенциальных членов создать кооператив. Протокол должен быть подписан всеми членами инициативной группы</a:t>
            </a:r>
            <a:endParaRPr lang="ru-RU" sz="1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90917" y="5221493"/>
            <a:ext cx="10408021" cy="3630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организационного комитета</a:t>
            </a:r>
            <a:endParaRPr lang="ru-RU" sz="2000" b="1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90916" y="5718902"/>
            <a:ext cx="10408021" cy="102765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Созданием </a:t>
            </a:r>
            <a:r>
              <a:rPr lang="ru-RU" dirty="0" err="1">
                <a:solidFill>
                  <a:schemeClr val="tx1"/>
                </a:solidFill>
              </a:rPr>
              <a:t>СПоК</a:t>
            </a:r>
            <a:r>
              <a:rPr lang="ru-RU" dirty="0">
                <a:solidFill>
                  <a:schemeClr val="tx1"/>
                </a:solidFill>
              </a:rPr>
              <a:t>, как правило, занимается инициативная группа, которая должна заинтересовать необходимый минимум для регистрации </a:t>
            </a:r>
            <a:r>
              <a:rPr lang="ru-RU" dirty="0" err="1">
                <a:solidFill>
                  <a:schemeClr val="tx1"/>
                </a:solidFill>
              </a:rPr>
              <a:t>СПоК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На собрании граждане и юридические лица, изъявившие желание создать кооператив, формируют организационный комитет.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023" y="1931829"/>
            <a:ext cx="3726914" cy="315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510682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шаг. Работа организационного комитета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62319" y="1351412"/>
            <a:ext cx="10636620" cy="3630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Функции организационного комитета</a:t>
            </a:r>
            <a:endParaRPr lang="ru-RU" sz="2000" b="1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33743" y="1852534"/>
            <a:ext cx="6565195" cy="504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одготовка бизнес-плана (технико-экономического обоснования) 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проекта производственно-экономической деятельности кооператива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33743" y="2459920"/>
            <a:ext cx="6565195" cy="50222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определение размера паевого фонда и источников его образования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33743" y="3065228"/>
            <a:ext cx="6565195" cy="50326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разработка проекта устава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33743" y="3671583"/>
            <a:ext cx="6565195" cy="5022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подготовка и проведение организационного собрания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33743" y="4276890"/>
            <a:ext cx="6565195" cy="5011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прием заявлений о вступлении в члены кооператива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62319" y="4881147"/>
            <a:ext cx="10636620" cy="3630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Устава </a:t>
            </a:r>
            <a:r>
              <a:rPr lang="ru-RU" sz="2000" b="1" dirty="0" err="1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СПоК</a:t>
            </a:r>
            <a:endParaRPr lang="ru-RU" sz="2000" b="1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62318" y="5347303"/>
            <a:ext cx="10636621" cy="1458564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50" dirty="0" smtClean="0"/>
          </a:p>
          <a:p>
            <a:pPr algn="ctr"/>
            <a:r>
              <a:rPr lang="ru-RU" sz="1450" dirty="0" smtClean="0"/>
              <a:t>Основным </a:t>
            </a:r>
            <a:r>
              <a:rPr lang="ru-RU" sz="1450" dirty="0"/>
              <a:t>учредительным документом кооперативов любой формы является </a:t>
            </a:r>
            <a:r>
              <a:rPr lang="ru-RU" sz="1450" b="1" dirty="0"/>
              <a:t>устав</a:t>
            </a:r>
            <a:r>
              <a:rPr lang="ru-RU" sz="1450" dirty="0"/>
              <a:t>. Федеральный закон РФ «О сельскохозяйственной кооперации» от 08 декабря 1995 года (в ред. Федеральных законов от 02.07.2013 г. № 185-ФЗ, от 23.07.2013 г. № 251-ФЗ) подробно описывает содержание разделов этого документа</a:t>
            </a:r>
            <a:r>
              <a:rPr lang="ru-RU" sz="1450" dirty="0" smtClean="0"/>
              <a:t>.</a:t>
            </a:r>
          </a:p>
          <a:p>
            <a:pPr algn="ctr"/>
            <a:r>
              <a:rPr lang="ru-RU" sz="1450" b="1" dirty="0"/>
              <a:t>Устав должен быть разработан и подписан членами кооператива к моменту его </a:t>
            </a:r>
            <a:r>
              <a:rPr lang="ru-RU" sz="1450" b="1" dirty="0" smtClean="0"/>
              <a:t>регистрации. </a:t>
            </a:r>
            <a:r>
              <a:rPr lang="ru-RU" sz="1450" dirty="0"/>
              <a:t>Копия устава кооператива, а также зарегистрированные в установленном порядке внесенные в него изменения выдаются каждому члену кооператива или каждому его ассоциированному члену либо должны быть доступны для ознакомления. </a:t>
            </a:r>
          </a:p>
          <a:p>
            <a:pPr algn="ctr"/>
            <a:endParaRPr lang="ru-RU" sz="145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18" y="1848820"/>
            <a:ext cx="3950401" cy="292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510682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шаг. Работа организационного комитета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0613" y="1351412"/>
            <a:ext cx="10838325" cy="36307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Разработка Устава </a:t>
            </a:r>
            <a:r>
              <a:rPr lang="ru-RU" sz="2400" b="1" dirty="0" err="1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СПоК</a:t>
            </a:r>
            <a:endParaRPr lang="ru-RU" sz="2400" b="1" dirty="0">
              <a:ln w="0"/>
              <a:solidFill>
                <a:schemeClr val="accent3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0613" y="1848821"/>
            <a:ext cx="10838326" cy="48748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Уставе кооператива обязательно должны быть следующие сведения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ru-RU" sz="1400" u="sng" dirty="0">
              <a:solidFill>
                <a:schemeClr val="accent3">
                  <a:lumMod val="75000"/>
                </a:schemeClr>
              </a:solidFill>
            </a:endParaRP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наименование кооператива;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место нахождения кооператива;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срок деятельности кооператива либо указание на бессрочный характер деятельности кооператива;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предмет и цели деятельности кооператива. При этом достаточно определить одно из главных направлений деятельности кооператива с указанием, что кооператив может заниматься любой деятельностью в пределах целей, для достижения которых кооператив образован;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порядок и условия вступления в кооператив, основания и порядок прекращения членства в кооперативе;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условия о размере паевых взносов членов кооператива;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состав и порядок внесения паевых взносов, ответственность за нарушение обязательства по их внесению;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размеры и условия образования неделимых фондов, если они предусмотрены;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условия образования и использования иных фондов кооператива (в ред. Федерального закона от 11.06.2003 г. № 73-ФЗ); 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 порядок распределения прибыли и убытков кооператива;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условия субсидиарной ответственности членов кооператива в размере не ниже установленного настоящим Федеральным законом;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состав и компетенцию органов управления кооперативом, порядок принятия ими решений, в том числе по вопросам, требующим единогласного решения или принятия решения квалифицированным большинством голосов;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 права и обязанности членов кооператива и ассоциированных членов кооператива;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 характер, порядок и минимальный размер личного трудового участия в деятельности производственного кооператива, ответственность за нарушение обязательства по личному трудовому </a:t>
            </a:r>
            <a:r>
              <a:rPr lang="ru-RU" sz="1200" i="1" dirty="0" smtClean="0">
                <a:solidFill>
                  <a:schemeClr val="tx1"/>
                </a:solidFill>
              </a:rPr>
              <a:t>участию (в ред. Федерального закона от 11.06.2003 г. № 73-ФЗ); </a:t>
            </a:r>
            <a:endParaRPr lang="ru-RU" sz="1200" i="1" dirty="0">
              <a:solidFill>
                <a:schemeClr val="tx1"/>
              </a:solidFill>
            </a:endParaRP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время начала и конца финансового года;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порядок оценки имущества, вносимого в счет паевого взноса, за исключением земельных </a:t>
            </a:r>
            <a:r>
              <a:rPr lang="ru-RU" sz="1200" i="1" dirty="0" smtClean="0">
                <a:solidFill>
                  <a:schemeClr val="tx1"/>
                </a:solidFill>
              </a:rPr>
              <a:t>участков;</a:t>
            </a:r>
            <a:endParaRPr lang="ru-RU" sz="1200" i="1" dirty="0">
              <a:solidFill>
                <a:schemeClr val="tx1"/>
              </a:solidFill>
            </a:endParaRP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порядок публикации сведений о государственной регистрации, ликвидации и реорганизации кооператива в официальном органе;</a:t>
            </a:r>
          </a:p>
          <a:p>
            <a:pPr marL="171450" lvl="0" indent="-1714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ru-RU" sz="1200" i="1" dirty="0">
                <a:solidFill>
                  <a:schemeClr val="tx1"/>
                </a:solidFill>
              </a:rPr>
              <a:t>порядок и условия реорганизации и ликвидации кооператива. </a:t>
            </a:r>
          </a:p>
        </p:txBody>
      </p:sp>
    </p:spTree>
    <p:extLst>
      <p:ext uri="{BB962C8B-B14F-4D97-AF65-F5344CB8AC3E}">
        <p14:creationId xmlns:p14="http://schemas.microsoft.com/office/powerpoint/2010/main" val="4854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510682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шаг. Работа организационного комитета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6176" y="1351411"/>
            <a:ext cx="11362763" cy="54462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Подготовка общего организационного собрания кооператива, его проведение и оформление отношений с учредителями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6177" y="2030372"/>
            <a:ext cx="7933764" cy="6419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Первое направление -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раздача всем членам инициативной группы проект Устава, сбор предложений от них и внесение изменений и дополнений в соответствии с поступившими предложениями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6176" y="3544964"/>
            <a:ext cx="11362763" cy="502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u="sng" dirty="0">
                <a:solidFill>
                  <a:schemeClr val="accent2">
                    <a:lumMod val="50000"/>
                  </a:schemeClr>
                </a:solidFill>
              </a:rPr>
              <a:t>На повестку дня общего организационного собрания кооператива выносятся следующие основные </a:t>
            </a:r>
            <a:r>
              <a:rPr lang="ru-RU" b="1" i="1" u="sng" dirty="0" smtClean="0">
                <a:solidFill>
                  <a:schemeClr val="accent2">
                    <a:lumMod val="50000"/>
                  </a:schemeClr>
                </a:solidFill>
              </a:rPr>
              <a:t>вопросы:</a:t>
            </a:r>
            <a:endParaRPr lang="ru-RU" b="1" i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6176" y="2768696"/>
            <a:ext cx="7933765" cy="7092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Второе направление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продолжение пропаганды среди потенциальных членов сельскохозяйственного потребительского кооператива, налаживание контактов с местными органами власти, налоговой инспекцией и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др. 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6177" y="4159577"/>
            <a:ext cx="11362764" cy="101272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создание сельскохозяйственного потребительского кооператива;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обсуждение и утверждение устава кооператива;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принятие решения о приеме в члены кооператива;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выборы органов управления кооперативом: Председателя, Правления, Наблюдательного совета.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81835" y="5284694"/>
            <a:ext cx="9117103" cy="145228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	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общее организационное собрание сельские товаропроизводители, изъявившие желание вступить в кооператив, должны представить заявление о вступлении в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</a:rPr>
              <a:t>СПоК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в качестве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членов. 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Для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каждого члена кооператива оформляется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членская книжка. </a:t>
            </a: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Факт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принятия устава собранием, подтверждается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протоколом этого собрания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, подписанным всеми его участниками с указанием их паспортных данных и адресов прописки.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Участники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собрания могут аналогичным образом подписать и сам Устав, однако, считается достаточным, если он будет подписан председателем и секретарем общего собрания.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7" t="11266" r="6047"/>
          <a:stretch/>
        </p:blipFill>
        <p:spPr>
          <a:xfrm>
            <a:off x="8377517" y="2027198"/>
            <a:ext cx="3321422" cy="145077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5"/>
          <a:stretch/>
        </p:blipFill>
        <p:spPr>
          <a:xfrm>
            <a:off x="336176" y="5284694"/>
            <a:ext cx="2151530" cy="149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510682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шаг. Разработка бизнес-плана (технико-экономического обоснования) деятельности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СПоК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7540" y="1306097"/>
            <a:ext cx="7920319" cy="67235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400" b="1" i="1" u="sng" dirty="0" smtClean="0">
                <a:solidFill>
                  <a:schemeClr val="accent2">
                    <a:lumMod val="50000"/>
                  </a:schemeClr>
                </a:solidFill>
              </a:rPr>
              <a:t>Бизнес-план</a:t>
            </a:r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представляет собой документ, предназначенный для обоснования перспектив развития и экономической эффективности деятельности отдельно взятой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организации,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а также составляемый на предмет получения инвестиций.</a:t>
            </a:r>
          </a:p>
          <a:p>
            <a:pPr algn="ctr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7541" y="2067474"/>
            <a:ext cx="7920318" cy="6033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400" b="1" i="1" u="sng" dirty="0" smtClean="0">
                <a:solidFill>
                  <a:schemeClr val="accent2">
                    <a:lumMod val="50000"/>
                  </a:schemeClr>
                </a:solidFill>
              </a:rPr>
              <a:t>Технико-экономическое</a:t>
            </a:r>
            <a:r>
              <a:rPr lang="ru-RU" sz="1400" b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b="1" i="1" u="sng" dirty="0">
                <a:solidFill>
                  <a:schemeClr val="accent2">
                    <a:lumMod val="50000"/>
                  </a:schemeClr>
                </a:solidFill>
              </a:rPr>
              <a:t>обоснование </a:t>
            </a:r>
            <a:r>
              <a:rPr lang="ru-RU" sz="1400" b="1" u="sng" dirty="0">
                <a:solidFill>
                  <a:schemeClr val="accent2">
                    <a:lumMod val="50000"/>
                  </a:schemeClr>
                </a:solidFill>
              </a:rPr>
              <a:t>(ТЭО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документ, в котором обосновывается потребность в ресурсах и оценивается эффективность их использования при осуществлении какого-либо проекта. 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7541" y="2763256"/>
            <a:ext cx="7920318" cy="49754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Разработка данных документов позволяет сельским товаропроизводителям решить следующие задачи: 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7543" y="3356172"/>
            <a:ext cx="11201396" cy="3380804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lvl="0" algn="just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определить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конкретные направления деятельности организации, целевые рынки и место организации на этих рынках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сформулировать долгосрочные и краткосрочные цели организации, стратегии и тактики их достижения;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выбрать ассортимент продукции и услуг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оценить производственные и коммерческие расходы на производство и реализацию продукции и услуг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определить потребности в инвестициях, размер паевого фонда кооператива и источников их 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образования;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оценить уровень подготовленности и обеспеченности организации квалифицированными кадрами, условия для усиления мотивации их труда для достижения поставленной цели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определить минимальное количество членов и минимальный объем деловых операций кооператива, необходимых для того, чтобы его деятельность стала жизнеспособной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получить кредит в коммерческих банках и (или)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</a:rPr>
              <a:t>займ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 в кредитном кооперативе и других финансовых институтах. </a:t>
            </a:r>
          </a:p>
          <a:p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1400" b="1" dirty="0"/>
          </a:p>
          <a:p>
            <a:pPr lvl="0" algn="just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sz="1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b="1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" t="4706" r="4349" b="12941"/>
          <a:stretch/>
        </p:blipFill>
        <p:spPr>
          <a:xfrm>
            <a:off x="8525435" y="1312447"/>
            <a:ext cx="3173502" cy="194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5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618262" cy="39102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 шаг. Разработка бизнес-плана (технико-экономического обоснования) деятельности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</a:rPr>
              <a:t>СПоК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5118" y="1351412"/>
            <a:ext cx="11201401" cy="2891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Структура бизнес-плана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5118" y="3166766"/>
            <a:ext cx="6965577" cy="358365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Титульный </a:t>
            </a:r>
            <a:r>
              <a:rPr lang="ru-RU" sz="1400" b="1" i="1" dirty="0">
                <a:solidFill>
                  <a:schemeClr val="accent2">
                    <a:lumMod val="50000"/>
                  </a:schemeClr>
                </a:solidFill>
              </a:rPr>
              <a:t>лист</a:t>
            </a:r>
          </a:p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.	Краткий обзор (резюме) проекта организации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</a:rPr>
              <a:t>СПоК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2.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Инициатор проекта</a:t>
            </a:r>
          </a:p>
          <a:p>
            <a:pPr algn="just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2.1	Учредители (потенциальные члены кооператива)</a:t>
            </a:r>
          </a:p>
          <a:p>
            <a:pPr algn="just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2.2	Виды и объемы деятельности потенциальных членов</a:t>
            </a:r>
          </a:p>
          <a:p>
            <a:pPr algn="just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2.3	Информация о руководителях</a:t>
            </a:r>
          </a:p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3.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Существо предлагаемого проекта</a:t>
            </a:r>
          </a:p>
          <a:p>
            <a:pPr algn="just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3.1	Местонахождение объекта</a:t>
            </a:r>
          </a:p>
          <a:p>
            <a:pPr algn="just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3.2	Описание услуги (продукции)</a:t>
            </a:r>
          </a:p>
          <a:p>
            <a:pPr algn="just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3.3	Технология оказания услуги производства (продукции)</a:t>
            </a:r>
          </a:p>
          <a:p>
            <a:pPr algn="just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3.4	Характеристика закупаемого оборудования (техники)</a:t>
            </a:r>
          </a:p>
          <a:p>
            <a:pPr algn="just"/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3.5	Экологические вопросы производства</a:t>
            </a:r>
          </a:p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4.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Анализ рынков сбыта продукции (для перерабатывающих, сбытовых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</a:rPr>
              <a:t>СПоК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) и закупок сырья (для снабженческих и обслуживающих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</a:rPr>
              <a:t>СПоК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5.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Организационный план</a:t>
            </a:r>
          </a:p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6.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Финансовый план</a:t>
            </a:r>
          </a:p>
          <a:p>
            <a:pPr algn="just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7.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Оценка рисков.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5119" y="1768272"/>
            <a:ext cx="11201400" cy="127076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lvl="0" algn="just"/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Основными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элементами бизнес-плана являются: 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титульный лист, вводная часть (резюме), аналитический раздел, разделы внутрикооперативного планирования.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Степень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детализации структуры бизнес-плана зависит от размеров создаваемого кооператива, сферы деятельности, к которой он относится, размеров предполагаемого рынка сбыта, наличия конкурентов, перспектив роста. </a:t>
            </a: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Но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в любом случае бизнес-план не должен быть перегружен расчетными таблицами, второстепенной информацией (вся информация технического характера может быть приведена в приложениях). </a:t>
            </a: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1400" dirty="0"/>
          </a:p>
          <a:p>
            <a:pPr lvl="0" algn="just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847" y="3166766"/>
            <a:ext cx="4020672" cy="358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257" y="832654"/>
            <a:ext cx="11510682" cy="384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шаг. Регистрация кооператива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7539" y="1321198"/>
            <a:ext cx="11201400" cy="115306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r>
              <a:rPr lang="ru-RU" sz="1400" b="1" i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lvl="0" algn="just"/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Кооператив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подлежит государственной регистрации в порядке, установленном законом о регистрации юридических лиц (ст.51,52,116 ГК РФ).</a:t>
            </a: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	Государственная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регистрация осуществляется органами государственной регистрации юридических лиц по месту учреждения кооператива (налоговой инспекцией по месту регистрации кооператива).</a:t>
            </a:r>
          </a:p>
          <a:p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Сбор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и оформление документов для регистрации осуществляются председателем кооператива.</a:t>
            </a:r>
          </a:p>
          <a:p>
            <a:r>
              <a:rPr lang="ru-RU" sz="1400" i="1" dirty="0"/>
              <a:t> </a:t>
            </a:r>
            <a:endParaRPr lang="ru-RU" sz="1400" dirty="0"/>
          </a:p>
          <a:p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1400" dirty="0"/>
          </a:p>
          <a:p>
            <a:pPr lvl="0" algn="just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97539" y="2653454"/>
            <a:ext cx="6454590" cy="6814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Для регистрации сельскохозяйственного потребительского кооператива необходимо подготовить следующие документы: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97539" y="3526858"/>
            <a:ext cx="6454590" cy="6858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 заявление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о государственной регистрации кооператива по установленной форме с подписью уполномоченного лица, подлинность которой засвидетельствована в нотариальном порядке;</a:t>
            </a:r>
          </a:p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97539" y="4325188"/>
            <a:ext cx="6454590" cy="3768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квитанция об уплате государственной пошлины;</a:t>
            </a:r>
          </a:p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7539" y="4834786"/>
            <a:ext cx="6454590" cy="12774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протокол общего организационного собрания членов о создании кооператива, утверждении его устава и состава Правления кооператива, подписанный членами-участниками общего организационного собрания с указанием их фамилий, имен, отчеств, дат рождения, места жительства, паспортных данных, а также соответствующих данных членов ‑ юридических лиц; </a:t>
            </a:r>
          </a:p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97539" y="6221349"/>
            <a:ext cx="6454590" cy="4349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4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устав кооператива.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077633" y="2648922"/>
            <a:ext cx="4621306" cy="6814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/>
              <a:t>Регистрация кооператива считается осуществленной: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77633" y="3526858"/>
            <a:ext cx="4621306" cy="6858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при занесении его в журнал регистрации поступающих документов в учреждении, ведающем регистрацией;</a:t>
            </a:r>
          </a:p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077633" y="4325188"/>
            <a:ext cx="4621306" cy="17870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ru-RU" sz="1400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</a:rPr>
              <a:t>при присвоения номера и проставлении специальной надписи (штампа) с наименованием регистрирующего органа, номером и датой регистрации на титульном листе устава кооператива, скрепленной подписью должностного лица, ответственного за регистрацию.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7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2477</TotalTime>
  <Words>1188</Words>
  <Application>Microsoft Office PowerPoint</Application>
  <PresentationFormat>Произвольный</PresentationFormat>
  <Paragraphs>229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Методические рекомендации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</dc:title>
  <dc:creator>User</dc:creator>
  <cp:lastModifiedBy>Литвинов Константин Сергеевич</cp:lastModifiedBy>
  <cp:revision>129</cp:revision>
  <dcterms:created xsi:type="dcterms:W3CDTF">2014-04-03T06:15:40Z</dcterms:created>
  <dcterms:modified xsi:type="dcterms:W3CDTF">2016-08-23T11:41:55Z</dcterms:modified>
</cp:coreProperties>
</file>